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9" r:id="rId7"/>
    <p:sldId id="261" r:id="rId8"/>
    <p:sldId id="260" r:id="rId9"/>
    <p:sldId id="262" r:id="rId10"/>
    <p:sldId id="268" r:id="rId11"/>
    <p:sldId id="265" r:id="rId12"/>
    <p:sldId id="271" r:id="rId13"/>
    <p:sldId id="26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81" d="100"/>
          <a:sy n="81" d="100"/>
        </p:scale>
        <p:origin x="100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naf.lan\srv\Pub\Shared\Clare%20McCann\FEBP\Budget%20presentation%20fin%20aid%20confo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The Budget Fights: Appropriations Limits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Pre- and </a:t>
            </a:r>
            <a:r>
              <a:rPr lang="en-US" sz="2400" dirty="0" smtClean="0"/>
              <a:t>Post-Sequestration</a:t>
            </a:r>
            <a:endParaRPr lang="en-US" sz="2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3098425196850396E-2"/>
          <c:y val="0.14572688830562847"/>
          <c:w val="0.89162379702537187"/>
          <c:h val="0.70988305628463111"/>
        </c:manualLayout>
      </c:layout>
      <c:lineChart>
        <c:grouping val="standard"/>
        <c:varyColors val="0"/>
        <c:ser>
          <c:idx val="1"/>
          <c:order val="0"/>
          <c:tx>
            <c:strRef>
              <c:f>'Spending Caps'!$A$2</c:f>
              <c:strCache>
                <c:ptCount val="1"/>
                <c:pt idx="0">
                  <c:v>Pre-Sequestration Trigger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square"/>
            <c:size val="9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'Spending Caps'!$B$1:$K$1</c:f>
              <c:numCache>
                <c:formatCode>@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'Spending Caps'!$B$2:$K$2</c:f>
              <c:numCache>
                <c:formatCode>0</c:formatCode>
                <c:ptCount val="10"/>
                <c:pt idx="0">
                  <c:v>1043</c:v>
                </c:pt>
                <c:pt idx="1">
                  <c:v>1043</c:v>
                </c:pt>
                <c:pt idx="2">
                  <c:v>1058</c:v>
                </c:pt>
                <c:pt idx="3">
                  <c:v>1086</c:v>
                </c:pt>
                <c:pt idx="4" formatCode="General">
                  <c:v>1107</c:v>
                </c:pt>
                <c:pt idx="5" formatCode="General">
                  <c:v>1131</c:v>
                </c:pt>
                <c:pt idx="6" formatCode="General">
                  <c:v>1156</c:v>
                </c:pt>
                <c:pt idx="7" formatCode="General">
                  <c:v>1182</c:v>
                </c:pt>
                <c:pt idx="8" formatCode="General">
                  <c:v>1208</c:v>
                </c:pt>
                <c:pt idx="9" formatCode="General">
                  <c:v>1234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'Spending Caps'!$A$3</c:f>
              <c:strCache>
                <c:ptCount val="1"/>
                <c:pt idx="0">
                  <c:v>Post-Sequestration Trigger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9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'Spending Caps'!$B$1:$K$1</c:f>
              <c:numCache>
                <c:formatCode>@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'Spending Caps'!$B$3:$K$3</c:f>
              <c:numCache>
                <c:formatCode>General</c:formatCode>
                <c:ptCount val="10"/>
                <c:pt idx="0">
                  <c:v>1043</c:v>
                </c:pt>
                <c:pt idx="1">
                  <c:v>984</c:v>
                </c:pt>
                <c:pt idx="2">
                  <c:v>966</c:v>
                </c:pt>
                <c:pt idx="3">
                  <c:v>995</c:v>
                </c:pt>
                <c:pt idx="4">
                  <c:v>1016</c:v>
                </c:pt>
                <c:pt idx="5">
                  <c:v>1040</c:v>
                </c:pt>
                <c:pt idx="6">
                  <c:v>1066</c:v>
                </c:pt>
                <c:pt idx="7">
                  <c:v>1093</c:v>
                </c:pt>
                <c:pt idx="8">
                  <c:v>1120</c:v>
                </c:pt>
                <c:pt idx="9">
                  <c:v>1147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'Spending Caps'!#REF!</c:f>
              <c:strCache>
                <c:ptCount val="1"/>
                <c:pt idx="0">
                  <c:v>#REF!</c:v>
                </c:pt>
              </c:strCache>
            </c:strRef>
          </c:tx>
          <c:spPr>
            <a:ln cmpd="sng">
              <a:solidFill>
                <a:schemeClr val="accent2">
                  <a:lumMod val="75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numRef>
              <c:f>'Spending Caps'!$B$1:$K$1</c:f>
              <c:numCache>
                <c:formatCode>@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'Spending Caps'!#REF!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'Spending Caps'!$A$4</c:f>
              <c:strCache>
                <c:ptCount val="1"/>
                <c:pt idx="0">
                  <c:v>Bipartisan Budget Act </c:v>
                </c:pt>
              </c:strCache>
            </c:strRef>
          </c:tx>
          <c:spPr>
            <a:ln w="38100"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noFill/>
              </a:ln>
            </c:spPr>
          </c:marker>
          <c:val>
            <c:numRef>
              <c:f>'Spending Caps'!$B$4:$K$4</c:f>
              <c:numCache>
                <c:formatCode>General</c:formatCode>
                <c:ptCount val="10"/>
                <c:pt idx="1">
                  <c:v>984</c:v>
                </c:pt>
                <c:pt idx="2">
                  <c:v>1012</c:v>
                </c:pt>
                <c:pt idx="3">
                  <c:v>1014</c:v>
                </c:pt>
                <c:pt idx="4">
                  <c:v>1016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99392"/>
        <c:axId val="118199952"/>
      </c:lineChart>
      <c:catAx>
        <c:axId val="11819939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18199952"/>
        <c:crosses val="autoZero"/>
        <c:auto val="1"/>
        <c:lblAlgn val="ctr"/>
        <c:lblOffset val="100"/>
        <c:noMultiLvlLbl val="0"/>
      </c:catAx>
      <c:valAx>
        <c:axId val="118199952"/>
        <c:scaling>
          <c:orientation val="minMax"/>
          <c:max val="1300"/>
          <c:min val="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118199392"/>
        <c:crosses val="autoZero"/>
        <c:crossBetween val="between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6827318460192478E-2"/>
          <c:y val="0.90176436278798489"/>
          <c:w val="0.91438869907534359"/>
          <c:h val="5.8981779172871118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400" dirty="0"/>
              <a:t>Total Education Appropriation &amp; All Appropriations</a:t>
            </a:r>
          </a:p>
          <a:p>
            <a:pPr>
              <a:defRPr sz="2000"/>
            </a:pPr>
            <a:r>
              <a:rPr lang="en-US" sz="2400" dirty="0"/>
              <a:t>FY 2008-FY 2014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'Ed Approps'!$A$2</c:f>
              <c:strCache>
                <c:ptCount val="1"/>
                <c:pt idx="0">
                  <c:v>ED Appropriation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numRef>
              <c:f>'Ed Approps'!$B$1:$H$1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'Ed Approps'!$B$2:$H$2</c:f>
              <c:numCache>
                <c:formatCode>General</c:formatCode>
                <c:ptCount val="7"/>
                <c:pt idx="0">
                  <c:v>59.181466999999998</c:v>
                </c:pt>
                <c:pt idx="1">
                  <c:v>160.288352</c:v>
                </c:pt>
                <c:pt idx="2">
                  <c:v>64.144856000000004</c:v>
                </c:pt>
                <c:pt idx="3">
                  <c:v>68.345321999999996</c:v>
                </c:pt>
                <c:pt idx="4">
                  <c:v>68.112288000000007</c:v>
                </c:pt>
                <c:pt idx="5">
                  <c:v>65.704706000000002</c:v>
                </c:pt>
                <c:pt idx="6">
                  <c:v>67.3</c:v>
                </c:pt>
              </c:numCache>
            </c:numRef>
          </c:val>
        </c:ser>
        <c:ser>
          <c:idx val="2"/>
          <c:order val="2"/>
          <c:tx>
            <c:strRef>
              <c:f>'Ed Approps'!$A$4</c:f>
              <c:strCache>
                <c:ptCount val="1"/>
                <c:pt idx="0">
                  <c:v>Sequester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cat>
            <c:numRef>
              <c:f>'Ed Approps'!$B$1:$H$1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'Ed Approps'!$B$4:$H$4</c:f>
              <c:numCache>
                <c:formatCode>General</c:formatCode>
                <c:ptCount val="7"/>
                <c:pt idx="5">
                  <c:v>2.4075830000000025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028160"/>
        <c:axId val="172028720"/>
      </c:barChart>
      <c:lineChart>
        <c:grouping val="standard"/>
        <c:varyColors val="0"/>
        <c:ser>
          <c:idx val="1"/>
          <c:order val="1"/>
          <c:tx>
            <c:strRef>
              <c:f>'Ed Approps'!$A$3</c:f>
              <c:strCache>
                <c:ptCount val="1"/>
                <c:pt idx="0">
                  <c:v>Total Appropriations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'Ed Approps'!$B$1:$H$1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'Ed Approps'!$B$3:$H$3</c:f>
              <c:numCache>
                <c:formatCode>#,##0.00</c:formatCode>
                <c:ptCount val="7"/>
                <c:pt idx="0">
                  <c:v>1.179648</c:v>
                </c:pt>
                <c:pt idx="1">
                  <c:v>1.49203</c:v>
                </c:pt>
                <c:pt idx="2">
                  <c:v>1.2642629999999999</c:v>
                </c:pt>
                <c:pt idx="3">
                  <c:v>1.220715</c:v>
                </c:pt>
                <c:pt idx="4">
                  <c:v>1.197641</c:v>
                </c:pt>
                <c:pt idx="5">
                  <c:v>1.1399999999999999</c:v>
                </c:pt>
                <c:pt idx="6">
                  <c:v>1.127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029840"/>
        <c:axId val="172029280"/>
      </c:lineChart>
      <c:catAx>
        <c:axId val="1720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72028720"/>
        <c:crosses val="autoZero"/>
        <c:auto val="1"/>
        <c:lblAlgn val="ctr"/>
        <c:lblOffset val="100"/>
        <c:noMultiLvlLbl val="0"/>
      </c:catAx>
      <c:valAx>
        <c:axId val="172028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800" b="0"/>
                  <a:t>Dept. of Ed Appropriation: $ in billions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72028160"/>
        <c:crosses val="autoZero"/>
        <c:crossBetween val="between"/>
      </c:valAx>
      <c:valAx>
        <c:axId val="172029280"/>
        <c:scaling>
          <c:orientation val="minMax"/>
          <c:min val="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Total Appropriations: $ in trillions</a:t>
                </a:r>
              </a:p>
            </c:rich>
          </c:tx>
          <c:layout>
            <c:manualLayout>
              <c:xMode val="edge"/>
              <c:yMode val="edge"/>
              <c:x val="0.94886690150573283"/>
              <c:y val="0.26449627662821212"/>
            </c:manualLayout>
          </c:layout>
          <c:overlay val="0"/>
        </c:title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72029840"/>
        <c:crosses val="max"/>
        <c:crossBetween val="between"/>
      </c:valAx>
      <c:catAx>
        <c:axId val="172029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202928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472072569876134"/>
          <c:y val="0.93164545565525236"/>
          <c:w val="0.78835130224106598"/>
          <c:h val="5.413399116436315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/>
            </a:pPr>
            <a:r>
              <a:rPr lang="en-US" sz="2000" b="1" i="0" baseline="0" dirty="0">
                <a:effectLst/>
              </a:rPr>
              <a:t>Pell </a:t>
            </a:r>
            <a:r>
              <a:rPr lang="en-US" sz="2000" b="1" i="0" baseline="0" dirty="0" smtClean="0">
                <a:effectLst/>
              </a:rPr>
              <a:t>Grant </a:t>
            </a:r>
            <a:r>
              <a:rPr lang="en-US" sz="2000" b="1" i="0" baseline="0" dirty="0">
                <a:effectLst/>
              </a:rPr>
              <a:t>Funding Cliff: </a:t>
            </a:r>
            <a:r>
              <a:rPr lang="en-US" sz="2000" b="1" i="0" baseline="0" dirty="0" smtClean="0">
                <a:effectLst/>
              </a:rPr>
              <a:t>Additional </a:t>
            </a:r>
            <a:r>
              <a:rPr lang="en-US" sz="2000" b="1" i="0" baseline="0" dirty="0">
                <a:effectLst/>
              </a:rPr>
              <a:t>Appropriation to </a:t>
            </a:r>
            <a:br>
              <a:rPr lang="en-US" sz="2000" b="1" i="0" baseline="0" dirty="0">
                <a:effectLst/>
              </a:rPr>
            </a:br>
            <a:r>
              <a:rPr lang="en-US" sz="2000" b="1" i="0" baseline="0" dirty="0">
                <a:effectLst/>
              </a:rPr>
              <a:t>Sustain Current Policy, FY 2008-FY 2021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947055915617208E-2"/>
          <c:y val="0.15348454359871683"/>
          <c:w val="0.88533346443036975"/>
          <c:h val="0.6888588509769612"/>
        </c:manualLayout>
      </c:layout>
      <c:areaChart>
        <c:grouping val="stacked"/>
        <c:varyColors val="0"/>
        <c:ser>
          <c:idx val="0"/>
          <c:order val="0"/>
          <c:tx>
            <c:strRef>
              <c:f>'Pell Cliff Mar 2011'!$B$22</c:f>
              <c:strCache>
                <c:ptCount val="1"/>
                <c:pt idx="0">
                  <c:v>Bottom Area</c:v>
                </c:pt>
              </c:strCache>
            </c:strRef>
          </c:tx>
          <c:spPr>
            <a:noFill/>
          </c:spPr>
          <c:cat>
            <c:numRef>
              <c:f>'Pell Cliff Mar 2011'!$A$23:$A$36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'Pell Cliff Mar 2011'!$B$23:$B$36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 formatCode="#,##0.0">
                  <c:v>34.200000000000003</c:v>
                </c:pt>
                <c:pt idx="3" formatCode="#,##0.0">
                  <c:v>34.200000000000003</c:v>
                </c:pt>
                <c:pt idx="4" formatCode="#,##0.0">
                  <c:v>28.2</c:v>
                </c:pt>
                <c:pt idx="5" formatCode="#,##0.0">
                  <c:v>28.799999999999997</c:v>
                </c:pt>
                <c:pt idx="6" formatCode="#,##0.0">
                  <c:v>29.6</c:v>
                </c:pt>
                <c:pt idx="7" formatCode="#,##0.0">
                  <c:v>30.700000000000003</c:v>
                </c:pt>
                <c:pt idx="8" formatCode="#,##0.0">
                  <c:v>31.700000000000003</c:v>
                </c:pt>
                <c:pt idx="9" formatCode="#,##0.0">
                  <c:v>34.1</c:v>
                </c:pt>
                <c:pt idx="10" formatCode="#,##0.0">
                  <c:v>34.300000000000004</c:v>
                </c:pt>
                <c:pt idx="11" formatCode="#,##0.0">
                  <c:v>34.5</c:v>
                </c:pt>
                <c:pt idx="12" formatCode="#,##0.0">
                  <c:v>34.599999999999994</c:v>
                </c:pt>
                <c:pt idx="13" formatCode="#,##0.0">
                  <c:v>34.700000000000003</c:v>
                </c:pt>
              </c:numCache>
            </c:numRef>
          </c:val>
        </c:ser>
        <c:ser>
          <c:idx val="1"/>
          <c:order val="1"/>
          <c:tx>
            <c:strRef>
              <c:f>'Pell Cliff Mar 2011'!$C$22</c:f>
              <c:strCache>
                <c:ptCount val="1"/>
                <c:pt idx="0">
                  <c:v>Delta Fill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'Pell Cliff Mar 2011'!$A$23:$A$36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'Pell Cliff Mar 2011'!$C$23:$C$36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11.3</c:v>
                </c:pt>
                <c:pt idx="5">
                  <c:v>8.5</c:v>
                </c:pt>
                <c:pt idx="6">
                  <c:v>9</c:v>
                </c:pt>
                <c:pt idx="7" formatCode="0.0">
                  <c:v>9.4</c:v>
                </c:pt>
                <c:pt idx="8" formatCode="0.0">
                  <c:v>10</c:v>
                </c:pt>
                <c:pt idx="9" formatCode="0.0">
                  <c:v>10.4</c:v>
                </c:pt>
                <c:pt idx="10" formatCode="0.0">
                  <c:v>10.9</c:v>
                </c:pt>
                <c:pt idx="11" formatCode="0.0">
                  <c:v>11.3</c:v>
                </c:pt>
                <c:pt idx="12" formatCode="0.0">
                  <c:v>11.8</c:v>
                </c:pt>
                <c:pt idx="13" formatCode="0.0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126432"/>
        <c:axId val="172125872"/>
      </c:areaChart>
      <c:scatterChart>
        <c:scatterStyle val="lineMarker"/>
        <c:varyColors val="0"/>
        <c:ser>
          <c:idx val="2"/>
          <c:order val="2"/>
          <c:tx>
            <c:strRef>
              <c:f>'Pell Cliff Mar 2011'!$D$22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Mar 2011'!$A$23:$A$36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2011'!$D$23:$D$36</c:f>
              <c:numCache>
                <c:formatCode>General</c:formatCode>
                <c:ptCount val="14"/>
                <c:pt idx="3" formatCode="#,##0.0">
                  <c:v>34.200000000000003</c:v>
                </c:pt>
                <c:pt idx="4" formatCode="#,##0.0">
                  <c:v>28.2</c:v>
                </c:pt>
                <c:pt idx="5" formatCode="#,##0.0">
                  <c:v>28.799999999999997</c:v>
                </c:pt>
                <c:pt idx="6" formatCode="#,##0.0">
                  <c:v>29.6</c:v>
                </c:pt>
                <c:pt idx="7" formatCode="#,##0.0">
                  <c:v>30.700000000000003</c:v>
                </c:pt>
                <c:pt idx="8" formatCode="#,##0.0">
                  <c:v>31.700000000000003</c:v>
                </c:pt>
                <c:pt idx="9" formatCode="#,##0.0">
                  <c:v>34.1</c:v>
                </c:pt>
                <c:pt idx="10" formatCode="#,##0.0">
                  <c:v>34.300000000000004</c:v>
                </c:pt>
                <c:pt idx="11" formatCode="#,##0.0">
                  <c:v>34.5</c:v>
                </c:pt>
                <c:pt idx="12" formatCode="#,##0.0">
                  <c:v>34.599999999999994</c:v>
                </c:pt>
                <c:pt idx="13" formatCode="#,##0.0">
                  <c:v>34.700000000000003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'Pell Cliff Mar 2011'!$E$22</c:f>
              <c:strCache>
                <c:ptCount val="1"/>
                <c:pt idx="0">
                  <c:v>Total Funding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Mar 2011'!$A$23:$A$36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2011'!$E$23:$E$36</c:f>
              <c:numCache>
                <c:formatCode>0.0</c:formatCode>
                <c:ptCount val="14"/>
                <c:pt idx="0">
                  <c:v>16.246099999999998</c:v>
                </c:pt>
                <c:pt idx="1">
                  <c:v>32.896000000000001</c:v>
                </c:pt>
                <c:pt idx="2">
                  <c:v>36.928815999999998</c:v>
                </c:pt>
                <c:pt idx="3" formatCode="#,##0.0">
                  <c:v>34.200000000000003</c:v>
                </c:pt>
                <c:pt idx="4" formatCode="#,##0.0">
                  <c:v>39.5</c:v>
                </c:pt>
                <c:pt idx="5" formatCode="#,##0.0">
                  <c:v>37.299999999999997</c:v>
                </c:pt>
                <c:pt idx="6" formatCode="#,##0.0">
                  <c:v>38.6</c:v>
                </c:pt>
                <c:pt idx="7" formatCode="#,##0.0">
                  <c:v>40.1</c:v>
                </c:pt>
                <c:pt idx="8" formatCode="#,##0.0">
                  <c:v>41.7</c:v>
                </c:pt>
                <c:pt idx="9" formatCode="#,##0.0">
                  <c:v>44.5</c:v>
                </c:pt>
                <c:pt idx="10" formatCode="#,##0.0">
                  <c:v>45.2</c:v>
                </c:pt>
                <c:pt idx="11" formatCode="#,##0.0">
                  <c:v>45.8</c:v>
                </c:pt>
                <c:pt idx="12" formatCode="#,##0.0">
                  <c:v>46.4</c:v>
                </c:pt>
                <c:pt idx="13" formatCode="#,##0.0">
                  <c:v>47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'Pell Cliff Mar 2011'!$D$2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'Pell Cliff Mar 2011'!$A$23:$A$36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2011'!$D$3:$D$16</c:f>
              <c:numCache>
                <c:formatCode>General</c:formatCode>
                <c:ptCount val="14"/>
                <c:pt idx="3" formatCode="#,##0.0">
                  <c:v>34.200000000000003</c:v>
                </c:pt>
                <c:pt idx="4" formatCode="#,##0.0">
                  <c:v>39.5</c:v>
                </c:pt>
                <c:pt idx="5" formatCode="#,##0.0">
                  <c:v>37.299999999999997</c:v>
                </c:pt>
                <c:pt idx="6" formatCode="#,##0.0">
                  <c:v>38.6</c:v>
                </c:pt>
                <c:pt idx="7" formatCode="#,##0.0">
                  <c:v>40.1</c:v>
                </c:pt>
                <c:pt idx="8" formatCode="#,##0.0">
                  <c:v>41.7</c:v>
                </c:pt>
                <c:pt idx="9" formatCode="#,##0.0">
                  <c:v>44.5</c:v>
                </c:pt>
                <c:pt idx="10" formatCode="#,##0.0">
                  <c:v>45.2</c:v>
                </c:pt>
                <c:pt idx="11" formatCode="#,##0.0">
                  <c:v>45.8</c:v>
                </c:pt>
                <c:pt idx="12" formatCode="#,##0.0">
                  <c:v>46.4</c:v>
                </c:pt>
                <c:pt idx="13" formatCode="#,##0.0">
                  <c:v>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034320"/>
        <c:axId val="172125312"/>
      </c:scatterChart>
      <c:valAx>
        <c:axId val="172034320"/>
        <c:scaling>
          <c:orientation val="minMax"/>
          <c:max val="2021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125312"/>
        <c:crosses val="autoZero"/>
        <c:crossBetween val="midCat"/>
        <c:majorUnit val="1"/>
      </c:valAx>
      <c:valAx>
        <c:axId val="172125312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034320"/>
        <c:crosses val="autoZero"/>
        <c:crossBetween val="midCat"/>
      </c:valAx>
      <c:valAx>
        <c:axId val="172125872"/>
        <c:scaling>
          <c:orientation val="minMax"/>
          <c:min val="1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126432"/>
        <c:crosses val="autoZero"/>
        <c:crossBetween val="midCat"/>
      </c:valAx>
      <c:catAx>
        <c:axId val="172126432"/>
        <c:scaling>
          <c:orientation val="minMax"/>
          <c:max val="14"/>
          <c:min val="1"/>
        </c:scaling>
        <c:delete val="1"/>
        <c:axPos val="t"/>
        <c:numFmt formatCode="0" sourceLinked="0"/>
        <c:majorTickMark val="out"/>
        <c:minorTickMark val="none"/>
        <c:tickLblPos val="nextTo"/>
        <c:crossAx val="172125872"/>
        <c:crosses val="max"/>
        <c:auto val="0"/>
        <c:lblAlgn val="ctr"/>
        <c:lblOffset val="100"/>
        <c:tickLblSkip val="1"/>
        <c:noMultiLvlLbl val="0"/>
      </c:cat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440981386367038"/>
          <c:w val="0.49919468183022386"/>
          <c:h val="0.1550386034847174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 dirty="0">
                <a:effectLst/>
              </a:rPr>
              <a:t>Pell </a:t>
            </a:r>
            <a:r>
              <a:rPr lang="en-US" sz="2000" b="1" i="0" baseline="0" dirty="0" smtClean="0">
                <a:effectLst/>
              </a:rPr>
              <a:t>Grant </a:t>
            </a:r>
            <a:r>
              <a:rPr lang="en-US" sz="2000" b="1" i="0" baseline="0" dirty="0">
                <a:effectLst/>
              </a:rPr>
              <a:t>Funding Cliff: </a:t>
            </a:r>
            <a:r>
              <a:rPr lang="en-US" sz="2000" b="1" i="0" baseline="0" dirty="0" smtClean="0">
                <a:effectLst/>
              </a:rPr>
              <a:t>Additional </a:t>
            </a:r>
            <a:r>
              <a:rPr lang="en-US" sz="2000" b="1" i="0" baseline="0" dirty="0">
                <a:effectLst/>
              </a:rPr>
              <a:t>Appropriation to </a:t>
            </a:r>
            <a:br>
              <a:rPr lang="en-US" sz="2000" b="1" i="0" baseline="0" dirty="0">
                <a:effectLst/>
              </a:rPr>
            </a:br>
            <a:r>
              <a:rPr lang="en-US" sz="2000" b="1" i="0" baseline="0" dirty="0">
                <a:effectLst/>
              </a:rPr>
              <a:t>Sustain Current Policy, FY 2008-FY 2021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497812773403311E-2"/>
          <c:y val="0.15421303587051619"/>
          <c:w val="0.88327996500437445"/>
          <c:h val="0.70037591134441524"/>
        </c:manualLayout>
      </c:layout>
      <c:areaChart>
        <c:grouping val="stacked"/>
        <c:varyColors val="0"/>
        <c:ser>
          <c:idx val="0"/>
          <c:order val="0"/>
          <c:tx>
            <c:strRef>
              <c:f>'Pell Cliff Mar 2011 (2)'!$C$37</c:f>
              <c:strCache>
                <c:ptCount val="1"/>
                <c:pt idx="0">
                  <c:v>Bottom Area</c:v>
                </c:pt>
              </c:strCache>
            </c:strRef>
          </c:tx>
          <c:spPr>
            <a:noFill/>
          </c:spPr>
          <c:cat>
            <c:numRef>
              <c:f>'Pell Cliff Mar 2011 (2)'!$B$38:$B$51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'Pell Cliff Mar 2011 (2)'!$C$38:$C$51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 formatCode="#,##0.0">
                  <c:v>0</c:v>
                </c:pt>
                <c:pt idx="3" formatCode="#,##0.0">
                  <c:v>0</c:v>
                </c:pt>
                <c:pt idx="4" formatCode="#,##0.0">
                  <c:v>36.1</c:v>
                </c:pt>
                <c:pt idx="5" formatCode="#,##0.0">
                  <c:v>36.1</c:v>
                </c:pt>
                <c:pt idx="6" formatCode="#,##0.0">
                  <c:v>30</c:v>
                </c:pt>
                <c:pt idx="7" formatCode="#,##0.0">
                  <c:v>30.299999999999997</c:v>
                </c:pt>
                <c:pt idx="8" formatCode="#,##0.0">
                  <c:v>31.5</c:v>
                </c:pt>
                <c:pt idx="9" formatCode="#,##0.0">
                  <c:v>34.300000000000004</c:v>
                </c:pt>
                <c:pt idx="10" formatCode="#,##0.0">
                  <c:v>34.200000000000003</c:v>
                </c:pt>
                <c:pt idx="11" formatCode="#,##0.0">
                  <c:v>34.299999999999997</c:v>
                </c:pt>
                <c:pt idx="12" formatCode="#,##0.0">
                  <c:v>34.5</c:v>
                </c:pt>
                <c:pt idx="13" formatCode="#,##0.0">
                  <c:v>34.299999999999997</c:v>
                </c:pt>
              </c:numCache>
            </c:numRef>
          </c:val>
        </c:ser>
        <c:ser>
          <c:idx val="1"/>
          <c:order val="1"/>
          <c:tx>
            <c:strRef>
              <c:f>'Pell Cliff Mar 2011 (2)'!$D$37</c:f>
              <c:strCache>
                <c:ptCount val="1"/>
                <c:pt idx="0">
                  <c:v>Delta Fill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'Pell Cliff Mar 2011 (2)'!$B$38:$B$51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'Pell Cliff Mar 2011 (2)'!$D$38:$D$51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</c:v>
                </c:pt>
                <c:pt idx="6">
                  <c:v>8.1</c:v>
                </c:pt>
                <c:pt idx="7" formatCode="0.0">
                  <c:v>8.5</c:v>
                </c:pt>
                <c:pt idx="8" formatCode="0.0">
                  <c:v>9</c:v>
                </c:pt>
                <c:pt idx="9" formatCode="0.0">
                  <c:v>9.4</c:v>
                </c:pt>
                <c:pt idx="10" formatCode="0.0">
                  <c:v>9.9</c:v>
                </c:pt>
                <c:pt idx="11" formatCode="0.0">
                  <c:v>10.3</c:v>
                </c:pt>
                <c:pt idx="12" formatCode="0.0">
                  <c:v>10.8</c:v>
                </c:pt>
                <c:pt idx="13" formatCode="0.0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132592"/>
        <c:axId val="172132032"/>
      </c:areaChart>
      <c:scatterChart>
        <c:scatterStyle val="lineMarker"/>
        <c:varyColors val="0"/>
        <c:ser>
          <c:idx val="2"/>
          <c:order val="2"/>
          <c:tx>
            <c:strRef>
              <c:f>'Pell Cliff Mar 2011 (2)'!$E$37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noFill/>
              </a:ln>
            </c:spPr>
          </c:marker>
          <c:xVal>
            <c:numRef>
              <c:f>'Pell Cliff Mar 2011 (2)'!$B$38:$B$51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 (2)'!$E$38:$E$51</c:f>
              <c:numCache>
                <c:formatCode>General</c:formatCode>
                <c:ptCount val="14"/>
                <c:pt idx="4" formatCode="#,##0.0">
                  <c:v>36.1</c:v>
                </c:pt>
                <c:pt idx="5" formatCode="#,##0.0">
                  <c:v>36.1</c:v>
                </c:pt>
                <c:pt idx="6" formatCode="#,##0.0">
                  <c:v>30</c:v>
                </c:pt>
                <c:pt idx="7" formatCode="#,##0.0">
                  <c:v>30.299999999999997</c:v>
                </c:pt>
                <c:pt idx="8" formatCode="#,##0.0">
                  <c:v>31.5</c:v>
                </c:pt>
                <c:pt idx="9" formatCode="#,##0.0">
                  <c:v>34.300000000000004</c:v>
                </c:pt>
                <c:pt idx="10" formatCode="#,##0.0">
                  <c:v>34.200000000000003</c:v>
                </c:pt>
                <c:pt idx="11" formatCode="#,##0.0">
                  <c:v>34.299999999999997</c:v>
                </c:pt>
                <c:pt idx="12" formatCode="#,##0.0">
                  <c:v>34.5</c:v>
                </c:pt>
                <c:pt idx="13" formatCode="#,##0.0">
                  <c:v>34.299999999999997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'Pell Cliff Mar 2011 (2)'!$F$37</c:f>
              <c:strCache>
                <c:ptCount val="1"/>
                <c:pt idx="0">
                  <c:v>Total Funding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x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Mar 2011 (2)'!$B$38:$B$51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 (2)'!$F$38:$F$51</c:f>
              <c:numCache>
                <c:formatCode>0.0</c:formatCode>
                <c:ptCount val="14"/>
                <c:pt idx="0">
                  <c:v>16.246099999999998</c:v>
                </c:pt>
                <c:pt idx="1">
                  <c:v>32.299999999999997</c:v>
                </c:pt>
                <c:pt idx="2">
                  <c:v>36.9</c:v>
                </c:pt>
                <c:pt idx="3" formatCode="#,##0.0">
                  <c:v>36.799999999999997</c:v>
                </c:pt>
                <c:pt idx="4" formatCode="#,##0.0">
                  <c:v>36.1</c:v>
                </c:pt>
                <c:pt idx="5" formatCode="#,##0.0">
                  <c:v>36.4</c:v>
                </c:pt>
                <c:pt idx="6" formatCode="#,##0.0">
                  <c:v>38.1</c:v>
                </c:pt>
                <c:pt idx="7" formatCode="#,##0.0">
                  <c:v>38.799999999999997</c:v>
                </c:pt>
                <c:pt idx="8" formatCode="#,##0.0">
                  <c:v>40.5</c:v>
                </c:pt>
                <c:pt idx="9" formatCode="#,##0.0">
                  <c:v>43.7</c:v>
                </c:pt>
                <c:pt idx="10" formatCode="#,##0.0">
                  <c:v>44.1</c:v>
                </c:pt>
                <c:pt idx="11" formatCode="#,##0.0">
                  <c:v>44.6</c:v>
                </c:pt>
                <c:pt idx="12" formatCode="#,##0.0">
                  <c:v>45.3</c:v>
                </c:pt>
                <c:pt idx="13" formatCode="#,##0.0">
                  <c:v>45.5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'Pell Cliff Mar 2011 (2)'!$G$37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9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'Pell Cliff Mar 2011 (2)'!$B$38:$B$51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xVal>
          <c:yVal>
            <c:numRef>
              <c:f>'Pell Cliff Mar 2011 (2)'!$G$38:$G$51</c:f>
              <c:numCache>
                <c:formatCode>General</c:formatCode>
                <c:ptCount val="14"/>
                <c:pt idx="5" formatCode="#,##0.0">
                  <c:v>36.4</c:v>
                </c:pt>
                <c:pt idx="6" formatCode="#,##0.0">
                  <c:v>38.1</c:v>
                </c:pt>
                <c:pt idx="7" formatCode="#,##0.0">
                  <c:v>38.799999999999997</c:v>
                </c:pt>
                <c:pt idx="8" formatCode="#,##0.0">
                  <c:v>40.5</c:v>
                </c:pt>
                <c:pt idx="9" formatCode="#,##0.0">
                  <c:v>43.7</c:v>
                </c:pt>
                <c:pt idx="10" formatCode="#,##0.0">
                  <c:v>44.1</c:v>
                </c:pt>
                <c:pt idx="11" formatCode="#,##0.0">
                  <c:v>44.6</c:v>
                </c:pt>
                <c:pt idx="12" formatCode="#,##0.0">
                  <c:v>45.3</c:v>
                </c:pt>
                <c:pt idx="13" formatCode="#,##0.0">
                  <c:v>45.5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130912"/>
        <c:axId val="172131472"/>
      </c:scatterChart>
      <c:valAx>
        <c:axId val="172130912"/>
        <c:scaling>
          <c:orientation val="minMax"/>
          <c:max val="2021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131472"/>
        <c:crosses val="autoZero"/>
        <c:crossBetween val="midCat"/>
        <c:majorUnit val="1"/>
      </c:valAx>
      <c:valAx>
        <c:axId val="172131472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130912"/>
        <c:crosses val="autoZero"/>
        <c:crossBetween val="midCat"/>
      </c:valAx>
      <c:valAx>
        <c:axId val="172132032"/>
        <c:scaling>
          <c:orientation val="minMax"/>
          <c:min val="1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132592"/>
        <c:crosses val="autoZero"/>
        <c:crossBetween val="midCat"/>
      </c:valAx>
      <c:dateAx>
        <c:axId val="1721325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132032"/>
        <c:crosses val="max"/>
        <c:auto val="0"/>
        <c:lblOffset val="100"/>
        <c:baseTimeUnit val="days"/>
      </c:date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4489778361038204"/>
          <c:w val="0.49903412073490816"/>
          <c:h val="0.1551022163896179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/>
            </a:pPr>
            <a:r>
              <a:rPr lang="en-US" sz="2000" b="1" i="0" baseline="0" dirty="0">
                <a:effectLst/>
              </a:rPr>
              <a:t>Pell </a:t>
            </a:r>
            <a:r>
              <a:rPr lang="en-US" sz="2000" b="1" i="0" baseline="0" dirty="0" smtClean="0">
                <a:effectLst/>
              </a:rPr>
              <a:t>Grant </a:t>
            </a:r>
            <a:r>
              <a:rPr lang="en-US" sz="2000" b="1" i="0" baseline="0" dirty="0">
                <a:effectLst/>
              </a:rPr>
              <a:t>Funding Cliff: </a:t>
            </a:r>
            <a:r>
              <a:rPr lang="en-US" sz="2000" b="1" i="0" baseline="0" dirty="0" smtClean="0">
                <a:effectLst/>
              </a:rPr>
              <a:t>Additional </a:t>
            </a:r>
            <a:r>
              <a:rPr lang="en-US" sz="2000" b="1" i="0" baseline="0" dirty="0">
                <a:effectLst/>
              </a:rPr>
              <a:t>Appropriation to </a:t>
            </a:r>
            <a:br>
              <a:rPr lang="en-US" sz="2000" b="1" i="0" baseline="0" dirty="0">
                <a:effectLst/>
              </a:rPr>
            </a:br>
            <a:r>
              <a:rPr lang="en-US" sz="2000" b="1" i="0" baseline="0" dirty="0">
                <a:effectLst/>
              </a:rPr>
              <a:t>Sustain Current Policy, FY 2008-FY 2022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497822779726887E-2"/>
          <c:y val="0.1558426655001458"/>
          <c:w val="0.88327995223971478"/>
          <c:h val="0.6894870224555264"/>
        </c:manualLayout>
      </c:layout>
      <c:areaChart>
        <c:grouping val="stacked"/>
        <c:varyColors val="0"/>
        <c:ser>
          <c:idx val="0"/>
          <c:order val="0"/>
          <c:tx>
            <c:strRef>
              <c:f>'Pell Cliff Mar 2012'!$B$22</c:f>
              <c:strCache>
                <c:ptCount val="1"/>
                <c:pt idx="0">
                  <c:v>Bottom Area</c:v>
                </c:pt>
              </c:strCache>
            </c:strRef>
          </c:tx>
          <c:spPr>
            <a:noFill/>
          </c:spPr>
          <c:cat>
            <c:numRef>
              <c:f>'Pell Cliff Mar 2012'!$A$23:$A$37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'Pell Cliff Mar 2012'!$B$23:$B$37</c:f>
              <c:numCache>
                <c:formatCode>0.0</c:formatCode>
                <c:ptCount val="15"/>
                <c:pt idx="0">
                  <c:v>0</c:v>
                </c:pt>
                <c:pt idx="1">
                  <c:v>0</c:v>
                </c:pt>
                <c:pt idx="2" formatCode="#,##0.0">
                  <c:v>0</c:v>
                </c:pt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36.4</c:v>
                </c:pt>
                <c:pt idx="6" formatCode="#,##0.0">
                  <c:v>31.999999999999996</c:v>
                </c:pt>
                <c:pt idx="7" formatCode="#,##0.0">
                  <c:v>30.000000000000004</c:v>
                </c:pt>
                <c:pt idx="8" formatCode="#,##0.0">
                  <c:v>31</c:v>
                </c:pt>
                <c:pt idx="9" formatCode="#,##0.0">
                  <c:v>35.199999999999996</c:v>
                </c:pt>
                <c:pt idx="10" formatCode="#,##0.0">
                  <c:v>34.900000000000006</c:v>
                </c:pt>
                <c:pt idx="11" formatCode="#,##0.0">
                  <c:v>35</c:v>
                </c:pt>
                <c:pt idx="12" formatCode="#,##0.0">
                  <c:v>35.199999999999996</c:v>
                </c:pt>
                <c:pt idx="13" formatCode="#,##0.0">
                  <c:v>34.799999999999997</c:v>
                </c:pt>
                <c:pt idx="14" formatCode="#,##0.0">
                  <c:v>34.9</c:v>
                </c:pt>
              </c:numCache>
            </c:numRef>
          </c:val>
        </c:ser>
        <c:ser>
          <c:idx val="1"/>
          <c:order val="1"/>
          <c:tx>
            <c:strRef>
              <c:f>'Pell Cliff Mar 2012'!$C$22</c:f>
              <c:strCache>
                <c:ptCount val="1"/>
                <c:pt idx="0">
                  <c:v>Delta Fill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'Pell Cliff Mar 2012'!$A$23:$A$37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'Pell Cliff Mar 2012'!$C$23:$C$37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5.8</c:v>
                </c:pt>
                <c:pt idx="7" formatCode="0.0">
                  <c:v>8.6999999999999993</c:v>
                </c:pt>
                <c:pt idx="8" formatCode="0.0">
                  <c:v>8.9</c:v>
                </c:pt>
                <c:pt idx="9" formatCode="0.0">
                  <c:v>6.1</c:v>
                </c:pt>
                <c:pt idx="10" formatCode="0.0">
                  <c:v>6.8</c:v>
                </c:pt>
                <c:pt idx="11" formatCode="0.0">
                  <c:v>7.2</c:v>
                </c:pt>
                <c:pt idx="12" formatCode="0.0">
                  <c:v>7.6</c:v>
                </c:pt>
                <c:pt idx="13" formatCode="0.0">
                  <c:v>8.6</c:v>
                </c:pt>
                <c:pt idx="14" formatCode="0.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440880"/>
        <c:axId val="172440320"/>
      </c:areaChart>
      <c:scatterChart>
        <c:scatterStyle val="lineMarker"/>
        <c:varyColors val="0"/>
        <c:ser>
          <c:idx val="2"/>
          <c:order val="2"/>
          <c:tx>
            <c:strRef>
              <c:f>'Pell Cliff Mar 2012'!$D$22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Mar 2012'!$A$23:$A$37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xVal>
          <c:yVal>
            <c:numRef>
              <c:f>'Pell Cliff Mar 2012'!$D$23:$D$37</c:f>
              <c:numCache>
                <c:formatCode>General</c:formatCode>
                <c:ptCount val="15"/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36.4</c:v>
                </c:pt>
                <c:pt idx="6" formatCode="#,##0.0">
                  <c:v>31.999999999999996</c:v>
                </c:pt>
                <c:pt idx="7" formatCode="#,##0.0">
                  <c:v>30.000000000000004</c:v>
                </c:pt>
                <c:pt idx="8" formatCode="#,##0.0">
                  <c:v>31</c:v>
                </c:pt>
                <c:pt idx="9" formatCode="#,##0.0">
                  <c:v>35.199999999999996</c:v>
                </c:pt>
                <c:pt idx="10" formatCode="#,##0.0">
                  <c:v>34.900000000000006</c:v>
                </c:pt>
                <c:pt idx="11" formatCode="#,##0.0">
                  <c:v>35</c:v>
                </c:pt>
                <c:pt idx="12" formatCode="#,##0.0">
                  <c:v>35.199999999999996</c:v>
                </c:pt>
                <c:pt idx="13" formatCode="#,##0.0">
                  <c:v>34.799999999999997</c:v>
                </c:pt>
                <c:pt idx="14" formatCode="#,##0.0">
                  <c:v>34.9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'Pell Cliff Mar 2012'!$E$22</c:f>
              <c:strCache>
                <c:ptCount val="1"/>
                <c:pt idx="0">
                  <c:v>Total Funding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x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Mar 2012'!$A$23:$A$37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xVal>
          <c:yVal>
            <c:numRef>
              <c:f>'Pell Cliff Mar 2012'!$E$23:$E$37</c:f>
              <c:numCache>
                <c:formatCode>0.0</c:formatCode>
                <c:ptCount val="15"/>
                <c:pt idx="0">
                  <c:v>16.246099999999998</c:v>
                </c:pt>
                <c:pt idx="1">
                  <c:v>32.896000000000001</c:v>
                </c:pt>
                <c:pt idx="2">
                  <c:v>36.928815999999998</c:v>
                </c:pt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36.4</c:v>
                </c:pt>
                <c:pt idx="6" formatCode="#,##0.0">
                  <c:v>37.799999999999997</c:v>
                </c:pt>
                <c:pt idx="7" formatCode="#,##0.0">
                  <c:v>38.700000000000003</c:v>
                </c:pt>
                <c:pt idx="8" formatCode="#,##0.0">
                  <c:v>39.9</c:v>
                </c:pt>
                <c:pt idx="9" formatCode="#,##0.0">
                  <c:v>41.3</c:v>
                </c:pt>
                <c:pt idx="10" formatCode="#,##0.0">
                  <c:v>41.7</c:v>
                </c:pt>
                <c:pt idx="11" formatCode="#,##0.0">
                  <c:v>42.2</c:v>
                </c:pt>
                <c:pt idx="12" formatCode="#,##0.0">
                  <c:v>42.8</c:v>
                </c:pt>
                <c:pt idx="13" formatCode="#,##0.0">
                  <c:v>43.4</c:v>
                </c:pt>
                <c:pt idx="14" formatCode="#,##0.0">
                  <c:v>43.9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'Pell Cliff Mar 2012'!$D$2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tar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'Pell Cliff Mar 2012'!$A$23:$A$37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xVal>
          <c:yVal>
            <c:numRef>
              <c:f>'Pell Cliff Mar 2012'!$D$3:$D$17</c:f>
              <c:numCache>
                <c:formatCode>General</c:formatCode>
                <c:ptCount val="15"/>
                <c:pt idx="5" formatCode="#,##0.0">
                  <c:v>36.4</c:v>
                </c:pt>
                <c:pt idx="6" formatCode="#,##0.0">
                  <c:v>37.799999999999997</c:v>
                </c:pt>
                <c:pt idx="7" formatCode="#,##0.0">
                  <c:v>38.700000000000003</c:v>
                </c:pt>
                <c:pt idx="8" formatCode="#,##0.0">
                  <c:v>39.9</c:v>
                </c:pt>
                <c:pt idx="9" formatCode="#,##0.0">
                  <c:v>41.3</c:v>
                </c:pt>
                <c:pt idx="10" formatCode="#,##0.0">
                  <c:v>41.7</c:v>
                </c:pt>
                <c:pt idx="11" formatCode="#,##0.0">
                  <c:v>42.2</c:v>
                </c:pt>
                <c:pt idx="12" formatCode="#,##0.0">
                  <c:v>42.8</c:v>
                </c:pt>
                <c:pt idx="13" formatCode="#,##0.0">
                  <c:v>43.4</c:v>
                </c:pt>
                <c:pt idx="14" formatCode="0.0">
                  <c:v>43.9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439200"/>
        <c:axId val="172439760"/>
      </c:scatterChart>
      <c:valAx>
        <c:axId val="172439200"/>
        <c:scaling>
          <c:orientation val="minMax"/>
          <c:max val="2022"/>
          <c:min val="2008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439760"/>
        <c:crosses val="autoZero"/>
        <c:crossBetween val="midCat"/>
        <c:majorUnit val="1"/>
      </c:valAx>
      <c:valAx>
        <c:axId val="172439760"/>
        <c:scaling>
          <c:orientation val="minMax"/>
          <c:min val="10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$</a:t>
                </a:r>
                <a:r>
                  <a:rPr lang="en-US" sz="1800" b="0" baseline="0"/>
                  <a:t> in billions</a:t>
                </a:r>
                <a:endParaRPr lang="en-US" sz="1800" b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439200"/>
        <c:crosses val="autoZero"/>
        <c:crossBetween val="midCat"/>
      </c:valAx>
      <c:valAx>
        <c:axId val="172440320"/>
        <c:scaling>
          <c:orientation val="minMax"/>
          <c:min val="1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440880"/>
        <c:crosses val="autoZero"/>
        <c:crossBetween val="midCat"/>
      </c:valAx>
      <c:catAx>
        <c:axId val="172440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440320"/>
        <c:crosses val="max"/>
        <c:auto val="0"/>
        <c:lblAlgn val="ctr"/>
        <c:lblOffset val="100"/>
        <c:noMultiLvlLbl val="0"/>
      </c:cat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4489778361038204"/>
          <c:w val="0.4990341753099492"/>
          <c:h val="0.15510221638961796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 dirty="0">
                <a:effectLst/>
              </a:rPr>
              <a:t>Pell Grant </a:t>
            </a:r>
            <a:r>
              <a:rPr lang="en-US" sz="2000" b="1" i="0" baseline="0" dirty="0" smtClean="0">
                <a:effectLst/>
              </a:rPr>
              <a:t>Funding </a:t>
            </a:r>
            <a:r>
              <a:rPr lang="en-US" sz="2000" b="1" i="0" baseline="0" dirty="0">
                <a:effectLst/>
              </a:rPr>
              <a:t>Cliff: </a:t>
            </a:r>
            <a:r>
              <a:rPr lang="en-US" sz="2000" b="1" i="0" baseline="0" dirty="0" smtClean="0">
                <a:effectLst/>
              </a:rPr>
              <a:t>Additional </a:t>
            </a:r>
            <a:r>
              <a:rPr lang="en-US" sz="2000" b="1" i="0" baseline="0" dirty="0">
                <a:effectLst/>
              </a:rPr>
              <a:t>Appropriation to </a:t>
            </a:r>
            <a:br>
              <a:rPr lang="en-US" sz="2000" b="1" i="0" baseline="0" dirty="0">
                <a:effectLst/>
              </a:rPr>
            </a:br>
            <a:r>
              <a:rPr lang="en-US" sz="2000" b="1" i="0" baseline="0" dirty="0">
                <a:effectLst/>
              </a:rPr>
              <a:t>Sustain Current Policy, FY 2008-FY 2023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879702537182857E-2"/>
          <c:y val="0.15606488772236804"/>
          <c:w val="0.88789807524059494"/>
          <c:h val="0.68787897346165061"/>
        </c:manualLayout>
      </c:layout>
      <c:areaChart>
        <c:grouping val="stacked"/>
        <c:varyColors val="0"/>
        <c:ser>
          <c:idx val="2"/>
          <c:order val="2"/>
          <c:tx>
            <c:strRef>
              <c:f>'Pell Cliff Aug 2013'!$B$21</c:f>
              <c:strCache>
                <c:ptCount val="1"/>
                <c:pt idx="0">
                  <c:v>Bottom Area</c:v>
                </c:pt>
              </c:strCache>
            </c:strRef>
          </c:tx>
          <c:spPr>
            <a:noFill/>
          </c:spPr>
          <c:cat>
            <c:numRef>
              <c:f>'Pell Cliff Aug 2013'!$A$23:$A$38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'Pell Cliff Aug 2013'!$B$23:$B$38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#,##0.0">
                  <c:v>34.200000000000003</c:v>
                </c:pt>
                <c:pt idx="7" formatCode="#,##0.0">
                  <c:v>34.491</c:v>
                </c:pt>
                <c:pt idx="8" formatCode="#,##0.0">
                  <c:v>30.512000000000004</c:v>
                </c:pt>
                <c:pt idx="9" formatCode="#,##0.0">
                  <c:v>33.058999999999997</c:v>
                </c:pt>
                <c:pt idx="10" formatCode="#,##0.0">
                  <c:v>33.000999999999998</c:v>
                </c:pt>
                <c:pt idx="11" formatCode="#,##0.0">
                  <c:v>33.045999999999999</c:v>
                </c:pt>
                <c:pt idx="12" formatCode="#,##0.0">
                  <c:v>33.158000000000001</c:v>
                </c:pt>
                <c:pt idx="13" formatCode="#,##0.0">
                  <c:v>33.01</c:v>
                </c:pt>
                <c:pt idx="14" formatCode="#,##0.0">
                  <c:v>33.087000000000003</c:v>
                </c:pt>
                <c:pt idx="15" formatCode="#,##0.0">
                  <c:v>33.195999999999998</c:v>
                </c:pt>
              </c:numCache>
            </c:numRef>
          </c:val>
        </c:ser>
        <c:ser>
          <c:idx val="3"/>
          <c:order val="3"/>
          <c:tx>
            <c:strRef>
              <c:f>'Pell Cliff Aug 2013'!$C$21</c:f>
              <c:strCache>
                <c:ptCount val="1"/>
                <c:pt idx="0">
                  <c:v>Delta Fill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'Pell Cliff Aug 2013'!$A$23:$A$38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'Pell Cliff Aug 2013'!$C$23:$C$38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0.0">
                  <c:v>0.7</c:v>
                </c:pt>
                <c:pt idx="8" formatCode="0.0">
                  <c:v>5.8</c:v>
                </c:pt>
                <c:pt idx="9" formatCode="0.0">
                  <c:v>4.5</c:v>
                </c:pt>
                <c:pt idx="10" formatCode="0.0">
                  <c:v>5</c:v>
                </c:pt>
                <c:pt idx="11" formatCode="0.0">
                  <c:v>5.4</c:v>
                </c:pt>
                <c:pt idx="12" formatCode="0.0">
                  <c:v>5.8</c:v>
                </c:pt>
                <c:pt idx="13" formatCode="0.0">
                  <c:v>6.5</c:v>
                </c:pt>
                <c:pt idx="14" formatCode="0.0">
                  <c:v>6.7</c:v>
                </c:pt>
                <c:pt idx="15" formatCode="0.0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564160"/>
        <c:axId val="172563600"/>
      </c:areaChart>
      <c:scatterChart>
        <c:scatterStyle val="lineMarker"/>
        <c:varyColors val="0"/>
        <c:ser>
          <c:idx val="0"/>
          <c:order val="0"/>
          <c:tx>
            <c:strRef>
              <c:f>'Pell Cliff Aug 2013'!$B$2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Aug 2013'!$A$3:$A$18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xVal>
          <c:yVal>
            <c:numRef>
              <c:f>'Pell Cliff Aug 2013'!$B$3:$B$18</c:f>
              <c:numCache>
                <c:formatCode>General</c:formatCode>
                <c:ptCount val="16"/>
                <c:pt idx="6" formatCode="#,##0.0">
                  <c:v>34.200000000000003</c:v>
                </c:pt>
                <c:pt idx="7" formatCode="#,##0.0">
                  <c:v>34.491</c:v>
                </c:pt>
                <c:pt idx="8" formatCode="#,##0.0">
                  <c:v>30.512000000000004</c:v>
                </c:pt>
                <c:pt idx="9" formatCode="#,##0.0">
                  <c:v>33.058999999999997</c:v>
                </c:pt>
                <c:pt idx="10" formatCode="#,##0.0">
                  <c:v>33.000999999999998</c:v>
                </c:pt>
                <c:pt idx="11" formatCode="#,##0.0">
                  <c:v>33.045999999999999</c:v>
                </c:pt>
                <c:pt idx="12" formatCode="#,##0.0">
                  <c:v>33.158000000000001</c:v>
                </c:pt>
                <c:pt idx="13" formatCode="#,##0.0">
                  <c:v>33.01</c:v>
                </c:pt>
                <c:pt idx="14" formatCode="#,##0.0">
                  <c:v>33.087000000000003</c:v>
                </c:pt>
                <c:pt idx="15" formatCode="#,##0.0">
                  <c:v>33.195999999999998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'Pell Cliff Aug 2013'!$C$2</c:f>
              <c:strCache>
                <c:ptCount val="1"/>
                <c:pt idx="0">
                  <c:v>Total Funding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Aug 2013'!$A$3:$A$18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xVal>
          <c:yVal>
            <c:numRef>
              <c:f>'Pell Cliff Aug 2013'!$C$3:$C$18</c:f>
              <c:numCache>
                <c:formatCode>0.0</c:formatCode>
                <c:ptCount val="16"/>
                <c:pt idx="0">
                  <c:v>16.246099999999998</c:v>
                </c:pt>
                <c:pt idx="1">
                  <c:v>32.896000000000001</c:v>
                </c:pt>
                <c:pt idx="2">
                  <c:v>36.928815999999998</c:v>
                </c:pt>
                <c:pt idx="3">
                  <c:v>35.51</c:v>
                </c:pt>
                <c:pt idx="4">
                  <c:v>38.24</c:v>
                </c:pt>
                <c:pt idx="5">
                  <c:v>35.497999999999998</c:v>
                </c:pt>
                <c:pt idx="6">
                  <c:v>34.197000000000003</c:v>
                </c:pt>
                <c:pt idx="7">
                  <c:v>35.238</c:v>
                </c:pt>
                <c:pt idx="8">
                  <c:v>36.271000000000001</c:v>
                </c:pt>
                <c:pt idx="9">
                  <c:v>37.567999999999998</c:v>
                </c:pt>
                <c:pt idx="10">
                  <c:v>38.015999999999998</c:v>
                </c:pt>
                <c:pt idx="11">
                  <c:v>38.405000000000001</c:v>
                </c:pt>
                <c:pt idx="12">
                  <c:v>38.96</c:v>
                </c:pt>
                <c:pt idx="13">
                  <c:v>39.51</c:v>
                </c:pt>
                <c:pt idx="14">
                  <c:v>39.835000000000001</c:v>
                </c:pt>
                <c:pt idx="15">
                  <c:v>40.28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'Pell Cliff Aug 2013'!$D$2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tar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'Pell Cliff Aug 2013'!$A$3:$A$18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xVal>
          <c:yVal>
            <c:numRef>
              <c:f>'Pell Cliff Aug 2013'!$D$3:$D$18</c:f>
              <c:numCache>
                <c:formatCode>General</c:formatCode>
                <c:ptCount val="16"/>
                <c:pt idx="6" formatCode="0.0">
                  <c:v>34.197000000000003</c:v>
                </c:pt>
                <c:pt idx="7" formatCode="0.0">
                  <c:v>35.238</c:v>
                </c:pt>
                <c:pt idx="8" formatCode="0.0">
                  <c:v>36.271000000000001</c:v>
                </c:pt>
                <c:pt idx="9" formatCode="0.0">
                  <c:v>37.567999999999998</c:v>
                </c:pt>
                <c:pt idx="10" formatCode="0.0">
                  <c:v>38.015999999999998</c:v>
                </c:pt>
                <c:pt idx="11" formatCode="0.0">
                  <c:v>38.405000000000001</c:v>
                </c:pt>
                <c:pt idx="12" formatCode="0.0">
                  <c:v>38.96</c:v>
                </c:pt>
                <c:pt idx="13" formatCode="0.0">
                  <c:v>39.51</c:v>
                </c:pt>
                <c:pt idx="14" formatCode="0.0">
                  <c:v>39.835000000000001</c:v>
                </c:pt>
                <c:pt idx="15" formatCode="0.0">
                  <c:v>40.28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562480"/>
        <c:axId val="172563040"/>
      </c:scatterChart>
      <c:valAx>
        <c:axId val="172562480"/>
        <c:scaling>
          <c:orientation val="minMax"/>
          <c:max val="2023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563040"/>
        <c:crosses val="autoZero"/>
        <c:crossBetween val="midCat"/>
        <c:majorUnit val="1"/>
      </c:valAx>
      <c:valAx>
        <c:axId val="172563040"/>
        <c:scaling>
          <c:orientation val="minMax"/>
          <c:max val="5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562480"/>
        <c:crosses val="autoZero"/>
        <c:crossBetween val="midCat"/>
      </c:valAx>
      <c:valAx>
        <c:axId val="172563600"/>
        <c:scaling>
          <c:orientation val="minMax"/>
          <c:max val="35"/>
          <c:min val="0"/>
        </c:scaling>
        <c:delete val="1"/>
        <c:axPos val="r"/>
        <c:numFmt formatCode="0.0" sourceLinked="1"/>
        <c:majorTickMark val="out"/>
        <c:minorTickMark val="none"/>
        <c:tickLblPos val="nextTo"/>
        <c:crossAx val="172564160"/>
        <c:crosses val="max"/>
        <c:crossBetween val="midCat"/>
      </c:valAx>
      <c:dateAx>
        <c:axId val="17256416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563600"/>
        <c:crosses val="max"/>
        <c:auto val="0"/>
        <c:lblOffset val="100"/>
        <c:baseTimeUnit val="days"/>
      </c:date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4491469816272968"/>
          <c:w val="0.49847725284339456"/>
          <c:h val="0.15508530183727035"/>
        </c:manualLayout>
      </c:layout>
      <c:overlay val="0"/>
      <c:txPr>
        <a:bodyPr/>
        <a:lstStyle/>
        <a:p>
          <a:pPr>
            <a:defRPr sz="18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baseline="0" dirty="0">
                <a:effectLst/>
              </a:rPr>
              <a:t>Pell </a:t>
            </a:r>
            <a:r>
              <a:rPr lang="en-US" sz="2000" b="1" i="0" baseline="0" dirty="0" smtClean="0">
                <a:effectLst/>
              </a:rPr>
              <a:t>Grant </a:t>
            </a:r>
            <a:r>
              <a:rPr lang="en-US" sz="2000" b="1" i="0" baseline="0" dirty="0">
                <a:effectLst/>
              </a:rPr>
              <a:t>Funding Cliff: Additional Appropriation to </a:t>
            </a:r>
            <a:br>
              <a:rPr lang="en-US" sz="2000" b="1" i="0" baseline="0" dirty="0">
                <a:effectLst/>
              </a:rPr>
            </a:br>
            <a:r>
              <a:rPr lang="en-US" sz="2000" b="1" i="0" baseline="0" dirty="0">
                <a:effectLst/>
              </a:rPr>
              <a:t>Sustain Current Policy, FY 2008-FY 2024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497812773403311E-2"/>
          <c:y val="0.15606488772236804"/>
          <c:w val="0.88327996500437445"/>
          <c:h val="0.68926480023330416"/>
        </c:manualLayout>
      </c:layout>
      <c:areaChart>
        <c:grouping val="stacked"/>
        <c:varyColors val="0"/>
        <c:ser>
          <c:idx val="0"/>
          <c:order val="0"/>
          <c:tx>
            <c:strRef>
              <c:f>'Pell Cliff Apr 2014'!$B$22</c:f>
              <c:strCache>
                <c:ptCount val="1"/>
                <c:pt idx="0">
                  <c:v>Bottom Area</c:v>
                </c:pt>
              </c:strCache>
            </c:strRef>
          </c:tx>
          <c:spPr>
            <a:noFill/>
          </c:spPr>
          <c:cat>
            <c:numRef>
              <c:f>'Pell Cliff Apr 2014'!$A$23:$A$39</c:f>
              <c:numCache>
                <c:formatCode>General</c:formatCod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</c:numCache>
            </c:numRef>
          </c:cat>
          <c:val>
            <c:numRef>
              <c:f>'Pell Cliff Apr 2014'!$B$23:$B$39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 formatCode="#,##0.0">
                  <c:v>0</c:v>
                </c:pt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35.5</c:v>
                </c:pt>
                <c:pt idx="6" formatCode="#,##0.0">
                  <c:v>32.200000000000003</c:v>
                </c:pt>
                <c:pt idx="7" formatCode="#,##0.0">
                  <c:v>33.299999999999997</c:v>
                </c:pt>
                <c:pt idx="8" formatCode="#,##0.0">
                  <c:v>34.4</c:v>
                </c:pt>
                <c:pt idx="9" formatCode="#,##0.0">
                  <c:v>33.400000000000006</c:v>
                </c:pt>
                <c:pt idx="10" formatCode="#,##0.0">
                  <c:v>33</c:v>
                </c:pt>
                <c:pt idx="11" formatCode="#,##0.0">
                  <c:v>33.1</c:v>
                </c:pt>
                <c:pt idx="12" formatCode="#,##0.0">
                  <c:v>33.200000000000003</c:v>
                </c:pt>
                <c:pt idx="13" formatCode="#,##0.0">
                  <c:v>33</c:v>
                </c:pt>
                <c:pt idx="14" formatCode="#,##0.0">
                  <c:v>33.1</c:v>
                </c:pt>
                <c:pt idx="15" formatCode="#,##0.0">
                  <c:v>32.6</c:v>
                </c:pt>
                <c:pt idx="16" formatCode="#,##0.0">
                  <c:v>34.200000000000003</c:v>
                </c:pt>
              </c:numCache>
            </c:numRef>
          </c:val>
        </c:ser>
        <c:ser>
          <c:idx val="1"/>
          <c:order val="1"/>
          <c:tx>
            <c:strRef>
              <c:f>'Pell Cliff Apr 2014'!$C$22</c:f>
              <c:strCache>
                <c:ptCount val="1"/>
                <c:pt idx="0">
                  <c:v>Delta Fill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numRef>
              <c:f>'Pell Cliff Apr 2014'!$A$23:$A$39</c:f>
              <c:numCache>
                <c:formatCode>General</c:formatCod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</c:numCache>
            </c:numRef>
          </c:cat>
          <c:val>
            <c:numRef>
              <c:f>'Pell Cliff Apr 2014'!$C$23:$C$39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2.2999999999999998</c:v>
                </c:pt>
                <c:pt idx="10" formatCode="0.0">
                  <c:v>3.2</c:v>
                </c:pt>
                <c:pt idx="11" formatCode="0.0">
                  <c:v>3.8</c:v>
                </c:pt>
                <c:pt idx="12" formatCode="0.0">
                  <c:v>4.4000000000000004</c:v>
                </c:pt>
                <c:pt idx="13" formatCode="0.0">
                  <c:v>5.3</c:v>
                </c:pt>
                <c:pt idx="14" formatCode="0.0">
                  <c:v>5.8</c:v>
                </c:pt>
                <c:pt idx="15" formatCode="0.0">
                  <c:v>6.9</c:v>
                </c:pt>
                <c:pt idx="16" formatCode="0.0">
                  <c:v>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721216"/>
        <c:axId val="172720656"/>
      </c:areaChart>
      <c:scatterChart>
        <c:scatterStyle val="lineMarker"/>
        <c:varyColors val="0"/>
        <c:ser>
          <c:idx val="2"/>
          <c:order val="2"/>
          <c:tx>
            <c:strRef>
              <c:f>'Pell Cliff Apr 2014'!$D$22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square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Apr 2014'!$A$23:$A$39</c:f>
              <c:numCache>
                <c:formatCode>General</c:formatCod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</c:numCache>
            </c:numRef>
          </c:xVal>
          <c:yVal>
            <c:numRef>
              <c:f>'Pell Cliff Apr 2014'!$D$23:$D$39</c:f>
              <c:numCache>
                <c:formatCode>General</c:formatCode>
                <c:ptCount val="17"/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35.5</c:v>
                </c:pt>
                <c:pt idx="6" formatCode="#,##0.0">
                  <c:v>32.200000000000003</c:v>
                </c:pt>
                <c:pt idx="7" formatCode="#,##0.0">
                  <c:v>33.299999999999997</c:v>
                </c:pt>
                <c:pt idx="8" formatCode="#,##0.0">
                  <c:v>34.4</c:v>
                </c:pt>
                <c:pt idx="9" formatCode="#,##0.0">
                  <c:v>33.400000000000006</c:v>
                </c:pt>
                <c:pt idx="10" formatCode="#,##0.0">
                  <c:v>33</c:v>
                </c:pt>
                <c:pt idx="11" formatCode="#,##0.0">
                  <c:v>33.1</c:v>
                </c:pt>
                <c:pt idx="12" formatCode="#,##0.0">
                  <c:v>33.200000000000003</c:v>
                </c:pt>
                <c:pt idx="13" formatCode="#,##0.0">
                  <c:v>33</c:v>
                </c:pt>
                <c:pt idx="14" formatCode="#,##0.0">
                  <c:v>33.1</c:v>
                </c:pt>
                <c:pt idx="15" formatCode="#,##0.0">
                  <c:v>32.6</c:v>
                </c:pt>
                <c:pt idx="16" formatCode="#,##0.0">
                  <c:v>34.200000000000003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'Pell Cliff Apr 2014'!$E$22</c:f>
              <c:strCache>
                <c:ptCount val="1"/>
                <c:pt idx="0">
                  <c:v>Total Funding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'Pell Cliff Apr 2014'!$A$23:$A$39</c:f>
              <c:numCache>
                <c:formatCode>General</c:formatCod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</c:numCache>
            </c:numRef>
          </c:xVal>
          <c:yVal>
            <c:numRef>
              <c:f>'Pell Cliff Apr 2014'!$E$23:$E$39</c:f>
              <c:numCache>
                <c:formatCode>0.0</c:formatCode>
                <c:ptCount val="17"/>
                <c:pt idx="0">
                  <c:v>16.246099999999998</c:v>
                </c:pt>
                <c:pt idx="1">
                  <c:v>32.896000000000001</c:v>
                </c:pt>
                <c:pt idx="2">
                  <c:v>36.928815999999998</c:v>
                </c:pt>
                <c:pt idx="3" formatCode="#,##0.0">
                  <c:v>35.5</c:v>
                </c:pt>
                <c:pt idx="4" formatCode="#,##0.0">
                  <c:v>38.200000000000003</c:v>
                </c:pt>
                <c:pt idx="5" formatCode="#,##0.0">
                  <c:v>35.5</c:v>
                </c:pt>
                <c:pt idx="6" formatCode="#,##0.0">
                  <c:v>32.200000000000003</c:v>
                </c:pt>
                <c:pt idx="7" formatCode="#,##0.0">
                  <c:v>33.299999999999997</c:v>
                </c:pt>
                <c:pt idx="8" formatCode="#,##0.0">
                  <c:v>34.4</c:v>
                </c:pt>
                <c:pt idx="9" formatCode="#,##0.0">
                  <c:v>35.700000000000003</c:v>
                </c:pt>
                <c:pt idx="10" formatCode="#,##0.0">
                  <c:v>36.200000000000003</c:v>
                </c:pt>
                <c:pt idx="11" formatCode="#,##0.0">
                  <c:v>36.9</c:v>
                </c:pt>
                <c:pt idx="12" formatCode="#,##0.0">
                  <c:v>37.6</c:v>
                </c:pt>
                <c:pt idx="13" formatCode="#,##0.0">
                  <c:v>38.299999999999997</c:v>
                </c:pt>
                <c:pt idx="14" formatCode="#,##0.0">
                  <c:v>38.9</c:v>
                </c:pt>
                <c:pt idx="15" formatCode="#,##0.0">
                  <c:v>39.5</c:v>
                </c:pt>
                <c:pt idx="16" formatCode="#,##0.0">
                  <c:v>41.1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'Pell Cliff Apr 2014'!$D$2</c:f>
              <c:strCache>
                <c:ptCount val="1"/>
                <c:pt idx="0">
                  <c:v>Funding Cliff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'Pell Cliff Apr 2014'!$A$23:$A$39</c:f>
              <c:numCache>
                <c:formatCode>General</c:formatCod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</c:numCache>
            </c:numRef>
          </c:xVal>
          <c:yVal>
            <c:numRef>
              <c:f>'Pell Cliff Apr 2014'!$D$3:$D$19</c:f>
              <c:numCache>
                <c:formatCode>General</c:formatCode>
                <c:ptCount val="17"/>
                <c:pt idx="8" formatCode="#,##0.0">
                  <c:v>34.4</c:v>
                </c:pt>
                <c:pt idx="9" formatCode="#,##0.0">
                  <c:v>35.700000000000003</c:v>
                </c:pt>
                <c:pt idx="10" formatCode="#,##0.0">
                  <c:v>36.200000000000003</c:v>
                </c:pt>
                <c:pt idx="11" formatCode="#,##0.0">
                  <c:v>36.9</c:v>
                </c:pt>
                <c:pt idx="12" formatCode="#,##0.0">
                  <c:v>37.6</c:v>
                </c:pt>
                <c:pt idx="13" formatCode="#,##0.0">
                  <c:v>38.299999999999997</c:v>
                </c:pt>
                <c:pt idx="14" formatCode="0.0">
                  <c:v>38.9</c:v>
                </c:pt>
                <c:pt idx="15" formatCode="0.0">
                  <c:v>39.5</c:v>
                </c:pt>
                <c:pt idx="16">
                  <c:v>41.1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719536"/>
        <c:axId val="172720096"/>
      </c:scatterChart>
      <c:valAx>
        <c:axId val="172719536"/>
        <c:scaling>
          <c:orientation val="minMax"/>
          <c:max val="2024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720096"/>
        <c:crosses val="autoZero"/>
        <c:crossBetween val="midCat"/>
        <c:majorUnit val="1"/>
      </c:valAx>
      <c:valAx>
        <c:axId val="172720096"/>
        <c:scaling>
          <c:orientation val="minMax"/>
          <c:max val="50"/>
          <c:min val="10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719536"/>
        <c:crosses val="autoZero"/>
        <c:crossBetween val="midCat"/>
      </c:valAx>
      <c:valAx>
        <c:axId val="172720656"/>
        <c:scaling>
          <c:orientation val="minMax"/>
          <c:max val="50"/>
          <c:min val="1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721216"/>
        <c:crosses val="autoZero"/>
        <c:crossBetween val="midCat"/>
      </c:valAx>
      <c:dateAx>
        <c:axId val="1727212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720656"/>
        <c:crosses val="max"/>
        <c:auto val="0"/>
        <c:lblOffset val="100"/>
        <c:baseTimeUnit val="days"/>
        <c:majorUnit val="1"/>
        <c:minorUnit val="1"/>
      </c:date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4489778361038204"/>
          <c:w val="0.49903412073490816"/>
          <c:h val="0.1551022163896179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/>
              <a:t>Higher Ed Tax Benefits, FY 2008 - FY 2014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'Tax Expenditures'!$A$2</c:f>
              <c:strCache>
                <c:ptCount val="1"/>
                <c:pt idx="0">
                  <c:v>American Opportunity Tax Credit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Expenditures'!$B$2:$H$2</c:f>
              <c:numCache>
                <c:formatCode>"$"#,##0.00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13.59</c:v>
                </c:pt>
                <c:pt idx="3">
                  <c:v>14.4</c:v>
                </c:pt>
                <c:pt idx="4">
                  <c:v>20.849999999999998</c:v>
                </c:pt>
                <c:pt idx="5">
                  <c:v>20.85</c:v>
                </c:pt>
                <c:pt idx="6">
                  <c:v>21.7</c:v>
                </c:pt>
              </c:numCache>
            </c:numRef>
          </c:val>
        </c:ser>
        <c:ser>
          <c:idx val="6"/>
          <c:order val="1"/>
          <c:tx>
            <c:strRef>
              <c:f>'Tax Expenditures'!$A$3</c:f>
              <c:strCache>
                <c:ptCount val="1"/>
                <c:pt idx="0">
                  <c:v>HOPE Tax Credit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Expenditures'!$B$3:$H$3</c:f>
              <c:numCache>
                <c:formatCode>"$"#,##0.00</c:formatCode>
                <c:ptCount val="7"/>
                <c:pt idx="0">
                  <c:v>3.38</c:v>
                </c:pt>
                <c:pt idx="1">
                  <c:v>3.8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2"/>
          <c:tx>
            <c:strRef>
              <c:f>'Tax Expenditures'!$A$4</c:f>
              <c:strCache>
                <c:ptCount val="1"/>
                <c:pt idx="0">
                  <c:v>Lifetime Learning Tax Credit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Expenditures'!$B$4:$H$4</c:f>
              <c:numCache>
                <c:formatCode>"$"#,##0.00</c:formatCode>
                <c:ptCount val="7"/>
                <c:pt idx="0">
                  <c:v>2.2200000000000002</c:v>
                </c:pt>
                <c:pt idx="1">
                  <c:v>2.46</c:v>
                </c:pt>
                <c:pt idx="2">
                  <c:v>2.9</c:v>
                </c:pt>
                <c:pt idx="3">
                  <c:v>3.88</c:v>
                </c:pt>
                <c:pt idx="4">
                  <c:v>3.25</c:v>
                </c:pt>
                <c:pt idx="5">
                  <c:v>2.29</c:v>
                </c:pt>
                <c:pt idx="6">
                  <c:v>1.68</c:v>
                </c:pt>
              </c:numCache>
            </c:numRef>
          </c:val>
        </c:ser>
        <c:ser>
          <c:idx val="2"/>
          <c:order val="3"/>
          <c:tx>
            <c:strRef>
              <c:f>'Tax Expenditures'!$A$5</c:f>
              <c:strCache>
                <c:ptCount val="1"/>
                <c:pt idx="0">
                  <c:v>Tuition and Fees Deduction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Expenditures'!$B$5:$H$5</c:f>
              <c:numCache>
                <c:formatCode>"$"#,##0.00</c:formatCode>
                <c:ptCount val="7"/>
                <c:pt idx="0">
                  <c:v>1.18</c:v>
                </c:pt>
                <c:pt idx="1">
                  <c:v>1.68</c:v>
                </c:pt>
                <c:pt idx="2">
                  <c:v>0.52</c:v>
                </c:pt>
                <c:pt idx="3">
                  <c:v>0</c:v>
                </c:pt>
                <c:pt idx="4">
                  <c:v>0.47</c:v>
                </c:pt>
                <c:pt idx="5">
                  <c:v>0</c:v>
                </c:pt>
                <c:pt idx="6">
                  <c:v>0.56000000000000005</c:v>
                </c:pt>
              </c:numCache>
            </c:numRef>
          </c:val>
        </c:ser>
        <c:ser>
          <c:idx val="3"/>
          <c:order val="4"/>
          <c:tx>
            <c:strRef>
              <c:f>'Tax Expenditures'!$A$6</c:f>
              <c:strCache>
                <c:ptCount val="1"/>
                <c:pt idx="0">
                  <c:v>Student Loan Interest Deduction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Expenditures'!$B$6:$H$6</c:f>
              <c:numCache>
                <c:formatCode>"$"#,##0.00</c:formatCode>
                <c:ptCount val="7"/>
                <c:pt idx="0">
                  <c:v>0.82</c:v>
                </c:pt>
                <c:pt idx="1">
                  <c:v>1.26</c:v>
                </c:pt>
                <c:pt idx="2">
                  <c:v>1.26</c:v>
                </c:pt>
                <c:pt idx="3">
                  <c:v>1.4</c:v>
                </c:pt>
                <c:pt idx="4">
                  <c:v>0.85</c:v>
                </c:pt>
                <c:pt idx="5">
                  <c:v>1.46</c:v>
                </c:pt>
                <c:pt idx="6">
                  <c:v>1.72</c:v>
                </c:pt>
              </c:numCache>
            </c:numRef>
          </c:val>
        </c:ser>
        <c:ser>
          <c:idx val="4"/>
          <c:order val="5"/>
          <c:tx>
            <c:strRef>
              <c:f>'Tax Expenditures'!$A$7</c:f>
              <c:strCache>
                <c:ptCount val="1"/>
                <c:pt idx="0">
                  <c:v>529 (State Tuition) Plans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Expenditures'!$B$7:$H$7</c:f>
              <c:numCache>
                <c:formatCode>"$"#,##0.00</c:formatCode>
                <c:ptCount val="7"/>
                <c:pt idx="0">
                  <c:v>1.04</c:v>
                </c:pt>
                <c:pt idx="1">
                  <c:v>1.25</c:v>
                </c:pt>
                <c:pt idx="2">
                  <c:v>1.39</c:v>
                </c:pt>
                <c:pt idx="3">
                  <c:v>1.58</c:v>
                </c:pt>
                <c:pt idx="4">
                  <c:v>1.78</c:v>
                </c:pt>
                <c:pt idx="5">
                  <c:v>2.02</c:v>
                </c:pt>
                <c:pt idx="6">
                  <c:v>1.77</c:v>
                </c:pt>
              </c:numCache>
            </c:numRef>
          </c:val>
        </c:ser>
        <c:ser>
          <c:idx val="5"/>
          <c:order val="6"/>
          <c:tx>
            <c:strRef>
              <c:f>'Tax Expenditures'!$A$8</c:f>
              <c:strCache>
                <c:ptCount val="1"/>
                <c:pt idx="0">
                  <c:v>Coverdell Accounts (Edu IRAs)</c:v>
                </c:pt>
              </c:strCache>
            </c:strRef>
          </c:tx>
          <c:invertIfNegative val="0"/>
          <c:cat>
            <c:numRef>
              <c:f>'Tax Expenditures'!$B$1:$H$1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'Tax Expenditures'!$B$8:$H$8</c:f>
              <c:numCache>
                <c:formatCode>"$"#,##0.00</c:formatCode>
                <c:ptCount val="7"/>
                <c:pt idx="0">
                  <c:v>0.3</c:v>
                </c:pt>
                <c:pt idx="1">
                  <c:v>0.4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985792"/>
        <c:axId val="172986352"/>
      </c:barChart>
      <c:scatterChart>
        <c:scatterStyle val="lineMarker"/>
        <c:varyColors val="0"/>
        <c:ser>
          <c:idx val="7"/>
          <c:order val="7"/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yVal>
            <c:numRef>
              <c:f>'Tax Expenditures'!$B$9:$H$9</c:f>
              <c:numCache>
                <c:formatCode>"$"#,##0.00</c:formatCode>
                <c:ptCount val="7"/>
                <c:pt idx="0">
                  <c:v>8.9400000000000013</c:v>
                </c:pt>
                <c:pt idx="1">
                  <c:v>10.85</c:v>
                </c:pt>
                <c:pt idx="2">
                  <c:v>20.260000000000002</c:v>
                </c:pt>
                <c:pt idx="3">
                  <c:v>21.959999999999997</c:v>
                </c:pt>
                <c:pt idx="4">
                  <c:v>28</c:v>
                </c:pt>
                <c:pt idx="5">
                  <c:v>27.42</c:v>
                </c:pt>
                <c:pt idx="6">
                  <c:v>28.229999999999997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985792"/>
        <c:axId val="172986352"/>
      </c:scatterChart>
      <c:catAx>
        <c:axId val="17298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986352"/>
        <c:crosses val="autoZero"/>
        <c:auto val="1"/>
        <c:lblAlgn val="ctr"/>
        <c:lblOffset val="100"/>
        <c:noMultiLvlLbl val="0"/>
      </c:catAx>
      <c:valAx>
        <c:axId val="172986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0"/>
                  <a:t>$ in billions</a:t>
                </a:r>
              </a:p>
            </c:rich>
          </c:tx>
          <c:overlay val="0"/>
        </c:title>
        <c:numFmt formatCode="&quot;$&quot;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985792"/>
        <c:crosses val="autoZero"/>
        <c:crossBetween val="between"/>
      </c:valAx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0.17569395065092139"/>
          <c:y val="0.76474053795665375"/>
          <c:w val="0.82237095424298012"/>
          <c:h val="0.2230403904458405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0.95625</cdr:y>
    </cdr:from>
    <cdr:to>
      <cdr:x>0.84659</cdr:x>
      <cdr:y>0.99444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6557989"/>
          <a:ext cx="6979249" cy="261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i="1" dirty="0"/>
            <a:t>Sources: New America Foundation, Congressional Budget Office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0.09167</cdr:x>
      <cdr:y>0.95694</cdr:y>
    </cdr:from>
    <cdr:to>
      <cdr:x>0.66563</cdr:x>
      <cdr:y>0.9875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838200" y="6562725"/>
          <a:ext cx="5248275" cy="209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 dirty="0"/>
            <a:t>Sources: New America Foundation, </a:t>
          </a:r>
          <a:r>
            <a:rPr lang="en-US" sz="1100" i="1" dirty="0" smtClean="0"/>
            <a:t>Congressional Budget Office</a:t>
          </a:r>
          <a:endParaRPr lang="en-US" sz="11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0.74167</cdr:x>
      <cdr:y>0.37778</cdr:y>
    </cdr:from>
    <cdr:to>
      <cdr:x>0.92029</cdr:x>
      <cdr:y>0.43333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6781830" y="2590800"/>
          <a:ext cx="1633302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/>
            <a:t>$38.6 </a:t>
          </a:r>
          <a:r>
            <a:rPr lang="en-US" sz="2000" b="1" dirty="0"/>
            <a:t>billion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0.03076</cdr:x>
      <cdr:y>0.79882</cdr:y>
    </cdr:from>
    <cdr:to>
      <cdr:x>0.19459</cdr:x>
      <cdr:y>0.94545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14778" y="4981574"/>
          <a:ext cx="1676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i="1" dirty="0"/>
            <a:t>Sources: New America Foundation, </a:t>
          </a:r>
          <a:r>
            <a:rPr lang="en-US" sz="1100" i="1" dirty="0" smtClean="0"/>
            <a:t>President’s Budget Requests FY 2009 – FY 2015</a:t>
          </a:r>
          <a:endParaRPr lang="en-US" sz="1100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6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1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3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447A-30C9-4F55-8D33-40F5DE421C17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7F23-CE02-4049-93C5-F497E962D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6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What the Federal Budget Process Does to Higher Ed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sz="4600" dirty="0" smtClean="0">
                <a:solidFill>
                  <a:schemeClr val="bg1">
                    <a:lumMod val="65000"/>
                  </a:schemeClr>
                </a:solidFill>
              </a:rPr>
              <a:t>Jason </a:t>
            </a:r>
            <a:r>
              <a:rPr lang="en-US" sz="4600" dirty="0" err="1" smtClean="0">
                <a:solidFill>
                  <a:schemeClr val="bg1">
                    <a:lumMod val="65000"/>
                  </a:schemeClr>
                </a:solidFill>
              </a:rPr>
              <a:t>Delisle</a:t>
            </a:r>
            <a:endParaRPr lang="en-US" sz="4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Director, Federal Education Budget Projec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New America Foundation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Delisle@newamerica.org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Federal Student Loans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>Interest Rates</a:t>
            </a:r>
            <a:r>
              <a:rPr lang="en-US" sz="4000" dirty="0"/>
              <a:t>,</a:t>
            </a:r>
            <a:r>
              <a:rPr lang="en-US" sz="4000" dirty="0" smtClean="0"/>
              <a:t> Refinancing, and “Profits”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naf.lan\srv\priv\users\mccannc\Downloads\4434873543_3d27a177ec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9526"/>
            <a:ext cx="10356374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52425"/>
            <a:ext cx="6553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Sen. Elizabeth Warren (D-MA)</a:t>
            </a:r>
          </a:p>
          <a:p>
            <a:r>
              <a:rPr lang="en-US" sz="1100" i="1" dirty="0" smtClean="0">
                <a:solidFill>
                  <a:schemeClr val="bg1"/>
                </a:solidFill>
              </a:rPr>
              <a:t>Photo licensed Creative Commons by Flickr user New America Foundation</a:t>
            </a:r>
            <a:endParaRPr lang="en-US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Tax Benefits for Higher Ed</a:t>
            </a:r>
            <a:br>
              <a:rPr lang="en-US" sz="5400" dirty="0" smtClean="0"/>
            </a:br>
            <a:r>
              <a:rPr lang="en-US" sz="5400" dirty="0" smtClean="0"/>
              <a:t>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Do Those Cost Money?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082803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0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343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Jason Delisle</a:t>
            </a: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Director, Federal Education Budget Project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New America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Delisle@newamerica.org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  <a:t>202-596-3379 </a:t>
            </a:r>
            <a:br>
              <a:rPr lang="en-US" sz="27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127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1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470420"/>
              </p:ext>
            </p:extLst>
          </p:nvPr>
        </p:nvGraphicFramePr>
        <p:xfrm>
          <a:off x="228600" y="152400"/>
          <a:ext cx="86868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2"/>
          <p:cNvSpPr txBox="1"/>
          <p:nvPr/>
        </p:nvSpPr>
        <p:spPr>
          <a:xfrm>
            <a:off x="914400" y="6553200"/>
            <a:ext cx="5248275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Sources: New America Foundation, White</a:t>
            </a:r>
            <a:r>
              <a:rPr lang="en-US" sz="1100" i="1" baseline="0" dirty="0"/>
              <a:t> House Office of Management and Budget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3358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What is the </a:t>
            </a:r>
            <a:br>
              <a:rPr lang="en-US" sz="7200" dirty="0" smtClean="0"/>
            </a:br>
            <a:r>
              <a:rPr lang="en-US" sz="11500" dirty="0" smtClean="0"/>
              <a:t>Pell Grant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funding cliff?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457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473236"/>
              </p:ext>
            </p:extLst>
          </p:nvPr>
        </p:nvGraphicFramePr>
        <p:xfrm>
          <a:off x="-9525" y="9525"/>
          <a:ext cx="9153525" cy="684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1"/>
          <p:cNvSpPr txBox="1"/>
          <p:nvPr/>
        </p:nvSpPr>
        <p:spPr>
          <a:xfrm>
            <a:off x="6629400" y="1993526"/>
            <a:ext cx="1938618" cy="4706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$104.9 billion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838200" y="6553199"/>
            <a:ext cx="5248275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Sources: New America Foundation, </a:t>
            </a:r>
            <a:r>
              <a:rPr lang="en-US" sz="1100" i="1" dirty="0" smtClean="0"/>
              <a:t>Congressional Budget Office</a:t>
            </a:r>
            <a:endParaRPr lang="en-US" sz="1100" i="1" dirty="0"/>
          </a:p>
        </p:txBody>
      </p:sp>
      <p:sp>
        <p:nvSpPr>
          <p:cNvPr id="9" name="TextBox 1"/>
          <p:cNvSpPr txBox="1"/>
          <p:nvPr/>
        </p:nvSpPr>
        <p:spPr>
          <a:xfrm>
            <a:off x="5486401" y="6019799"/>
            <a:ext cx="3649230" cy="742949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March 2011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CBO </a:t>
            </a:r>
            <a:r>
              <a:rPr lang="en-US" sz="2400" b="1" dirty="0">
                <a:solidFill>
                  <a:srgbClr val="C00000"/>
                </a:solidFill>
              </a:rPr>
              <a:t>Baseline </a:t>
            </a:r>
            <a:r>
              <a:rPr lang="en-US" sz="2400" b="1" dirty="0" smtClean="0">
                <a:solidFill>
                  <a:srgbClr val="C00000"/>
                </a:solidFill>
              </a:rPr>
              <a:t>[After CR]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135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953000" y="6019799"/>
            <a:ext cx="4182631" cy="742949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March 2011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CBO Baseline [Jan. 2012]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6629400" y="2133600"/>
            <a:ext cx="1938618" cy="457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/>
              <a:t>$77.5 </a:t>
            </a:r>
            <a:r>
              <a:rPr lang="en-US" sz="2000" b="1" dirty="0"/>
              <a:t>billion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838200" y="6553199"/>
            <a:ext cx="5248275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Sources: New America Foundation, </a:t>
            </a:r>
            <a:r>
              <a:rPr lang="en-US" sz="1100" i="1" dirty="0" smtClean="0"/>
              <a:t>Congressional Budget Office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8142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252814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6382905" y="6013698"/>
            <a:ext cx="2752725" cy="7429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March 2012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CBO Baseline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6553200" y="2209799"/>
            <a:ext cx="1938618" cy="4706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/>
              <a:t>$68.7 </a:t>
            </a:r>
            <a:r>
              <a:rPr lang="en-US" sz="2000" b="1" dirty="0"/>
              <a:t>billion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838200" y="6553199"/>
            <a:ext cx="5248275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Sources: New America Foundation, </a:t>
            </a:r>
            <a:r>
              <a:rPr lang="en-US" sz="1100" i="1" dirty="0" smtClean="0"/>
              <a:t>Congressional Budget Office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2346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4656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2"/>
          <p:cNvSpPr txBox="1"/>
          <p:nvPr/>
        </p:nvSpPr>
        <p:spPr>
          <a:xfrm>
            <a:off x="6781798" y="2514600"/>
            <a:ext cx="1591235" cy="39444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$47.5 billion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73380" y="6019800"/>
            <a:ext cx="2752725" cy="7429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Aug 2013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CBO Baseline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4773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373380" y="5999551"/>
            <a:ext cx="2752725" cy="7429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April 2014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CBO Baseline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838200" y="6553199"/>
            <a:ext cx="5248275" cy="20954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Sources: New America Foundation, </a:t>
            </a:r>
            <a:r>
              <a:rPr lang="en-US" sz="1100" i="1" dirty="0" smtClean="0"/>
              <a:t>Congressional Budget Office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6087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254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What the Federal Budget Process Does to Higher Ed</vt:lpstr>
      <vt:lpstr>PowerPoint Presentation</vt:lpstr>
      <vt:lpstr>PowerPoint Presentation</vt:lpstr>
      <vt:lpstr>What is the  Pell Grant  funding cliff?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Federal Student Loans  Interest Rates, Refinancing, and “Profits” </vt:lpstr>
      <vt:lpstr>PowerPoint Presentation</vt:lpstr>
      <vt:lpstr>Tax Benefits for Higher Ed   Do Those Cost Money?</vt:lpstr>
      <vt:lpstr>PowerPoint Presentation</vt:lpstr>
      <vt:lpstr>Jason Delisle Director, Federal Education Budget Project New America  Delisle@newamerica.org 202-596-3379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Process</dc:title>
  <dc:creator>Clare McCann</dc:creator>
  <cp:lastModifiedBy>Melecki, Thomas G</cp:lastModifiedBy>
  <cp:revision>23</cp:revision>
  <dcterms:created xsi:type="dcterms:W3CDTF">2014-04-23T14:15:45Z</dcterms:created>
  <dcterms:modified xsi:type="dcterms:W3CDTF">2014-07-14T23:14:05Z</dcterms:modified>
</cp:coreProperties>
</file>